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256" r:id="rId2"/>
    <p:sldId id="263" r:id="rId3"/>
    <p:sldId id="270" r:id="rId4"/>
    <p:sldId id="265" r:id="rId5"/>
    <p:sldId id="266" r:id="rId6"/>
    <p:sldId id="257" r:id="rId7"/>
    <p:sldId id="258" r:id="rId8"/>
    <p:sldId id="260" r:id="rId9"/>
    <p:sldId id="269" r:id="rId10"/>
    <p:sldId id="262" r:id="rId11"/>
    <p:sldId id="259" r:id="rId12"/>
    <p:sldId id="268" r:id="rId13"/>
    <p:sldId id="267"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3250"/>
  </p:normalViewPr>
  <p:slideViewPr>
    <p:cSldViewPr snapToGrid="0" snapToObjects="1">
      <p:cViewPr varScale="1">
        <p:scale>
          <a:sx n="57" d="100"/>
          <a:sy n="57" d="100"/>
        </p:scale>
        <p:origin x="400" y="160"/>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338227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C13D7-48E4-6A45-B152-F1A1BEEF52A4}" type="datetimeFigureOut">
              <a:rPr lang="en-US" smtClean="0"/>
              <a:t>10/12/18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530854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1420847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173105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1694843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1012383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621826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13862063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2066967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20367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44236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6C13D7-48E4-6A45-B152-F1A1BEEF52A4}" type="datetimeFigureOut">
              <a:rPr lang="en-US" smtClean="0"/>
              <a:t>10/12/18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453900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6C13D7-48E4-6A45-B152-F1A1BEEF52A4}" type="datetimeFigureOut">
              <a:rPr lang="en-US" smtClean="0"/>
              <a:t>10/12/18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838730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459997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235760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B46C13D7-48E4-6A45-B152-F1A1BEEF52A4}" type="datetimeFigureOut">
              <a:rPr lang="en-US" smtClean="0"/>
              <a:t>10/12/18</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325193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C13D7-48E4-6A45-B152-F1A1BEEF52A4}" type="datetimeFigureOut">
              <a:rPr lang="en-US" smtClean="0"/>
              <a:t>10/12/18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29FAF-BC88-B040-8579-F01224704F2C}" type="slidenum">
              <a:rPr lang="en-US" smtClean="0"/>
              <a:t>‹#›</a:t>
            </a:fld>
            <a:endParaRPr lang="en-US"/>
          </a:p>
        </p:txBody>
      </p:sp>
    </p:spTree>
    <p:extLst>
      <p:ext uri="{BB962C8B-B14F-4D97-AF65-F5344CB8AC3E}">
        <p14:creationId xmlns:p14="http://schemas.microsoft.com/office/powerpoint/2010/main" val="176230785"/>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3.png"/><Relationship Id="rId21" Type="http://schemas.openxmlformats.org/officeDocument/2006/relationships/image" Target="../media/image4.png"/><Relationship Id="rId22" Type="http://schemas.openxmlformats.org/officeDocument/2006/relationships/image" Target="../media/image5.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46C13D7-48E4-6A45-B152-F1A1BEEF52A4}" type="datetimeFigureOut">
              <a:rPr lang="en-US" smtClean="0"/>
              <a:t>10/12/18</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1529FAF-BC88-B040-8579-F01224704F2C}" type="slidenum">
              <a:rPr lang="en-US" smtClean="0"/>
              <a:t>‹#›</a:t>
            </a:fld>
            <a:endParaRPr lang="en-US"/>
          </a:p>
        </p:txBody>
      </p:sp>
    </p:spTree>
    <p:extLst>
      <p:ext uri="{BB962C8B-B14F-4D97-AF65-F5344CB8AC3E}">
        <p14:creationId xmlns:p14="http://schemas.microsoft.com/office/powerpoint/2010/main" val="33606355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From th</a:t>
            </a:r>
            <a:r>
              <a:rPr lang="en-US" dirty="0" smtClean="0"/>
              <a:t>e Margins to the Center</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8275841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our Mission statement: </a:t>
            </a:r>
            <a:r>
              <a:rPr lang="en-US" b="1" dirty="0" smtClean="0"/>
              <a:t>A commitment to social change</a:t>
            </a:r>
            <a:endParaRPr lang="en-US" b="1" dirty="0"/>
          </a:p>
        </p:txBody>
      </p:sp>
      <p:sp>
        <p:nvSpPr>
          <p:cNvPr id="3" name="Content Placeholder 2"/>
          <p:cNvSpPr>
            <a:spLocks noGrp="1"/>
          </p:cNvSpPr>
          <p:nvPr>
            <p:ph idx="1"/>
          </p:nvPr>
        </p:nvSpPr>
        <p:spPr/>
        <p:txBody>
          <a:bodyPr>
            <a:normAutofit fontScale="85000" lnSpcReduction="10000"/>
          </a:bodyPr>
          <a:lstStyle/>
          <a:p>
            <a:r>
              <a:rPr lang="en-US" sz="3200" dirty="0" smtClean="0"/>
              <a:t>Our </a:t>
            </a:r>
            <a:r>
              <a:rPr lang="en-US" sz="3200" dirty="0"/>
              <a:t>department takes for granted that education is the primary means to life success. Therefore, schools must mitigate against the conditions that threaten equal opportunity and academic achievement for all children regardless of race, ethnicity, ability, religion, income, gender identity or sexual orientation. </a:t>
            </a:r>
            <a:r>
              <a:rPr lang="en-US" sz="3200" b="1" dirty="0"/>
              <a:t>If schools are to adequately fulfill this responsibility, then teacher training programs play an important role in exposing prospective teachers to the sociocultural issues relevant to the </a:t>
            </a:r>
            <a:r>
              <a:rPr lang="en-US" sz="3200" b="1" dirty="0" smtClean="0"/>
              <a:t>task.</a:t>
            </a:r>
            <a:endParaRPr lang="en-US" sz="3200" b="1" dirty="0"/>
          </a:p>
        </p:txBody>
      </p:sp>
    </p:spTree>
    <p:extLst>
      <p:ext uri="{BB962C8B-B14F-4D97-AF65-F5344CB8AC3E}">
        <p14:creationId xmlns:p14="http://schemas.microsoft.com/office/powerpoint/2010/main" val="222911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43000" y="2232025"/>
            <a:ext cx="10515600" cy="4351338"/>
          </a:xfrm>
        </p:spPr>
        <p:txBody>
          <a:bodyPr>
            <a:normAutofit fontScale="70000" lnSpcReduction="20000"/>
          </a:bodyPr>
          <a:lstStyle/>
          <a:p>
            <a:pPr marL="0" indent="0">
              <a:buNone/>
            </a:pPr>
            <a:r>
              <a:rPr lang="en-US" dirty="0" smtClean="0"/>
              <a:t/>
            </a:r>
            <a:br>
              <a:rPr lang="en-US" dirty="0" smtClean="0"/>
            </a:br>
            <a:r>
              <a:rPr lang="en-US" sz="4000" i="1" dirty="0" smtClean="0"/>
              <a:t>integrationist </a:t>
            </a:r>
            <a:r>
              <a:rPr lang="en-US" sz="4000" i="1" dirty="0"/>
              <a:t>White orientation</a:t>
            </a:r>
            <a:r>
              <a:rPr lang="en-US" sz="4000" dirty="0"/>
              <a:t>, where differences are acknowledged and tolerated but still not fully accepted</a:t>
            </a:r>
            <a:r>
              <a:rPr lang="en-US" sz="4000" dirty="0" smtClean="0"/>
              <a:t>.</a:t>
            </a:r>
          </a:p>
          <a:p>
            <a:endParaRPr lang="en-US" sz="4000" dirty="0"/>
          </a:p>
          <a:p>
            <a:pPr marL="0" indent="0">
              <a:buNone/>
            </a:pPr>
            <a:r>
              <a:rPr lang="en-US" sz="4000" i="1" dirty="0" err="1" smtClean="0"/>
              <a:t>transformationist</a:t>
            </a:r>
            <a:r>
              <a:rPr lang="en-US" sz="4000" i="1" dirty="0" smtClean="0"/>
              <a:t> </a:t>
            </a:r>
            <a:r>
              <a:rPr lang="en-US" sz="4000" i="1" dirty="0"/>
              <a:t>White identity</a:t>
            </a:r>
            <a:r>
              <a:rPr lang="en-US" sz="4000" dirty="0"/>
              <a:t>, which is a place of humility and active engagement in one's own continuing growth and reformation</a:t>
            </a:r>
            <a:r>
              <a:rPr lang="en-US" sz="4000" dirty="0" smtClean="0"/>
              <a:t>.</a:t>
            </a:r>
          </a:p>
          <a:p>
            <a:pPr marL="0" indent="0">
              <a:buNone/>
            </a:pPr>
            <a:r>
              <a:rPr lang="en-US" sz="1600" dirty="0"/>
              <a:t>	</a:t>
            </a:r>
            <a:r>
              <a:rPr lang="en-US" sz="1600" dirty="0" smtClean="0"/>
              <a:t>					</a:t>
            </a:r>
          </a:p>
          <a:p>
            <a:pPr marL="0" indent="0">
              <a:buNone/>
            </a:pPr>
            <a:endParaRPr lang="en-US" sz="1600" dirty="0"/>
          </a:p>
          <a:p>
            <a:pPr marL="0" indent="0">
              <a:buNone/>
            </a:pPr>
            <a:endParaRPr lang="en-US" sz="1600" dirty="0" smtClean="0"/>
          </a:p>
          <a:p>
            <a:pPr marL="0" indent="0">
              <a:buNone/>
            </a:pPr>
            <a:r>
              <a:rPr lang="en-US" sz="1600" dirty="0"/>
              <a:t>	</a:t>
            </a:r>
            <a:r>
              <a:rPr lang="en-US" sz="1600" dirty="0" smtClean="0"/>
              <a:t>				</a:t>
            </a:r>
            <a:r>
              <a:rPr lang="en-US" sz="3300" dirty="0" smtClean="0"/>
              <a:t>	</a:t>
            </a:r>
            <a:r>
              <a:rPr lang="en-US" sz="3300" dirty="0" smtClean="0"/>
              <a:t>	</a:t>
            </a:r>
            <a:r>
              <a:rPr lang="en-US" sz="3300" dirty="0"/>
              <a:t> </a:t>
            </a:r>
          </a:p>
        </p:txBody>
      </p:sp>
    </p:spTree>
    <p:extLst>
      <p:ext uri="{BB962C8B-B14F-4D97-AF65-F5344CB8AC3E}">
        <p14:creationId xmlns:p14="http://schemas.microsoft.com/office/powerpoint/2010/main" val="3114612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Program</a:t>
            </a:r>
            <a:endParaRPr lang="en-US" dirty="0"/>
          </a:p>
        </p:txBody>
      </p:sp>
      <p:sp>
        <p:nvSpPr>
          <p:cNvPr id="3" name="Content Placeholder 2"/>
          <p:cNvSpPr>
            <a:spLocks noGrp="1"/>
          </p:cNvSpPr>
          <p:nvPr>
            <p:ph idx="1"/>
          </p:nvPr>
        </p:nvSpPr>
        <p:spPr/>
        <p:txBody>
          <a:bodyPr/>
          <a:lstStyle/>
          <a:p>
            <a:r>
              <a:rPr lang="en-US" sz="4400" dirty="0" smtClean="0"/>
              <a:t>Foundations-rich </a:t>
            </a:r>
            <a:r>
              <a:rPr lang="en-US" sz="4400" dirty="0"/>
              <a:t>f</a:t>
            </a:r>
            <a:r>
              <a:rPr lang="en-US" sz="4400" dirty="0" smtClean="0"/>
              <a:t>oundational series</a:t>
            </a:r>
          </a:p>
          <a:p>
            <a:r>
              <a:rPr lang="en-US" sz="4400" dirty="0" smtClean="0"/>
              <a:t>Multicultural Mini-Practicum</a:t>
            </a:r>
            <a:endParaRPr lang="en-US" sz="4400" dirty="0" smtClean="0"/>
          </a:p>
          <a:p>
            <a:r>
              <a:rPr lang="en-US" sz="4400" dirty="0" smtClean="0"/>
              <a:t>Junior Review Process</a:t>
            </a:r>
          </a:p>
          <a:p>
            <a:endParaRPr lang="en-US" dirty="0"/>
          </a:p>
        </p:txBody>
      </p:sp>
    </p:spTree>
    <p:extLst>
      <p:ext uri="{BB962C8B-B14F-4D97-AF65-F5344CB8AC3E}">
        <p14:creationId xmlns:p14="http://schemas.microsoft.com/office/powerpoint/2010/main" val="439258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marL="0" indent="0">
              <a:buNone/>
            </a:pPr>
            <a:r>
              <a:rPr lang="en-US" sz="3200" dirty="0" smtClean="0"/>
              <a:t>“</a:t>
            </a:r>
            <a:r>
              <a:rPr lang="en-US" sz="3200" dirty="0"/>
              <a:t>In my initial philosophy of education, I was mindful that students need equal treatment, opportunities and representation. However, I was not fully aware, as a middle class white person, of all the ways in which bias and discrimination impact minority and working class students. Teachers should be required to learn about these issues so they don’t end up perpetrating injustice on the children in their classrooms simply because they don’t know any better.”</a:t>
            </a:r>
          </a:p>
          <a:p>
            <a:pPr marL="0" indent="0">
              <a:buNone/>
            </a:pPr>
            <a:r>
              <a:rPr lang="en-US" dirty="0" smtClean="0"/>
              <a:t>						</a:t>
            </a:r>
            <a:r>
              <a:rPr lang="en-US" dirty="0" smtClean="0"/>
              <a:t>D.L</a:t>
            </a:r>
            <a:r>
              <a:rPr lang="en-US" dirty="0" smtClean="0"/>
              <a:t>. White First </a:t>
            </a:r>
            <a:r>
              <a:rPr lang="en-US" dirty="0" smtClean="0"/>
              <a:t>Year Student </a:t>
            </a:r>
            <a:endParaRPr lang="en-US" dirty="0" smtClean="0"/>
          </a:p>
        </p:txBody>
      </p:sp>
    </p:spTree>
    <p:extLst>
      <p:ext uri="{BB962C8B-B14F-4D97-AF65-F5344CB8AC3E}">
        <p14:creationId xmlns:p14="http://schemas.microsoft.com/office/powerpoint/2010/main" val="1235098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sz="2400" dirty="0" smtClean="0"/>
              <a:t>“I </a:t>
            </a:r>
            <a:r>
              <a:rPr lang="en-US" sz="2400" dirty="0"/>
              <a:t>would say that the education program here at Hartwick does a great job at acknowledging how important it is to be aware to the differences we will face as teachers. We often speak of diversity and I would say that all of my education professors do a great job to make sure that we are aware and prepared to teach all students. We explicitly talk about how the system is made up and how students of color inevitably have to work against the system that is set up for them not to succeed. All of my education professors have and continue to talk about this, and that is the first step to ultimately rework the system as future teachers.” </a:t>
            </a:r>
            <a:endParaRPr lang="en-US" sz="2400" dirty="0" smtClean="0"/>
          </a:p>
          <a:p>
            <a:pPr marL="0" indent="0">
              <a:buNone/>
            </a:pPr>
            <a:r>
              <a:rPr lang="en-US" dirty="0" smtClean="0"/>
              <a:t>						Z.I. African American Junior</a:t>
            </a:r>
            <a:endParaRPr lang="en-US" dirty="0"/>
          </a:p>
          <a:p>
            <a:endParaRPr lang="en-US" dirty="0"/>
          </a:p>
        </p:txBody>
      </p:sp>
    </p:spTree>
    <p:extLst>
      <p:ext uri="{BB962C8B-B14F-4D97-AF65-F5344CB8AC3E}">
        <p14:creationId xmlns:p14="http://schemas.microsoft.com/office/powerpoint/2010/main" val="499627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6000" dirty="0" smtClean="0"/>
              <a:t>What </a:t>
            </a:r>
            <a:r>
              <a:rPr lang="en-US" sz="6000" dirty="0" smtClean="0"/>
              <a:t>does a critical</a:t>
            </a:r>
            <a:r>
              <a:rPr lang="en-US" sz="6000" dirty="0" smtClean="0"/>
              <a:t> </a:t>
            </a:r>
            <a:r>
              <a:rPr lang="en-US" sz="6000" dirty="0"/>
              <a:t>f</a:t>
            </a:r>
            <a:r>
              <a:rPr lang="en-US" sz="6000" dirty="0" smtClean="0"/>
              <a:t>oundations approach </a:t>
            </a:r>
            <a:r>
              <a:rPr lang="en-US" sz="6000" smtClean="0"/>
              <a:t>to anyway</a:t>
            </a:r>
            <a:r>
              <a:rPr lang="en-US" sz="6000" dirty="0" smtClean="0"/>
              <a:t>?</a:t>
            </a:r>
            <a:endParaRPr lang="en-US" sz="6000" dirty="0"/>
          </a:p>
        </p:txBody>
      </p:sp>
    </p:spTree>
    <p:extLst>
      <p:ext uri="{BB962C8B-B14F-4D97-AF65-F5344CB8AC3E}">
        <p14:creationId xmlns:p14="http://schemas.microsoft.com/office/powerpoint/2010/main" val="2129200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 critical foundations approach to pedagogy entails</a:t>
            </a:r>
            <a:r>
              <a:rPr lang="mr-IN" b="1" dirty="0" smtClean="0"/>
              <a:t>…</a:t>
            </a:r>
            <a:endParaRPr lang="en-US" b="1" dirty="0"/>
          </a:p>
        </p:txBody>
      </p:sp>
      <p:sp>
        <p:nvSpPr>
          <p:cNvPr id="3" name="Content Placeholder 2"/>
          <p:cNvSpPr>
            <a:spLocks noGrp="1"/>
          </p:cNvSpPr>
          <p:nvPr>
            <p:ph idx="1"/>
          </p:nvPr>
        </p:nvSpPr>
        <p:spPr/>
        <p:txBody>
          <a:bodyPr>
            <a:normAutofit fontScale="77500" lnSpcReduction="20000"/>
          </a:bodyPr>
          <a:lstStyle/>
          <a:p>
            <a:pPr marL="0" indent="0">
              <a:buNone/>
            </a:pPr>
            <a:r>
              <a:rPr lang="en-US" sz="3400" dirty="0"/>
              <a:t>Habits of thought, reading, writing, and speaking which go beneath surface meaning, first impressions, dominant myths, official</a:t>
            </a:r>
            <a:r>
              <a:rPr lang="en-US" sz="3400" i="1" dirty="0"/>
              <a:t> </a:t>
            </a:r>
            <a:r>
              <a:rPr lang="en-US" sz="3400" dirty="0"/>
              <a:t>pronouncements, traditional </a:t>
            </a:r>
            <a:r>
              <a:rPr lang="en-US" sz="3400" dirty="0" err="1"/>
              <a:t>cliches</a:t>
            </a:r>
            <a:r>
              <a:rPr lang="en-US" sz="3400" dirty="0"/>
              <a:t>, received wisdom, and mere opinions, to understand the deep meaning, root causes, social</a:t>
            </a:r>
            <a:r>
              <a:rPr lang="en-US" sz="3400" i="1" dirty="0"/>
              <a:t> </a:t>
            </a:r>
            <a:r>
              <a:rPr lang="en-US" sz="3400" dirty="0"/>
              <a:t>context, ideology, and personal consequences of any action, event, object, process, organization, experience, text, subject</a:t>
            </a:r>
            <a:r>
              <a:rPr lang="en-US" sz="3400" i="1" dirty="0"/>
              <a:t> </a:t>
            </a:r>
            <a:r>
              <a:rPr lang="en-US" sz="3400" dirty="0"/>
              <a:t>matter, policy, mass media, or discourse. </a:t>
            </a:r>
            <a:endParaRPr lang="en-US" sz="3400" dirty="0" smtClean="0"/>
          </a:p>
          <a:p>
            <a:endParaRPr lang="en-US" dirty="0"/>
          </a:p>
          <a:p>
            <a:pPr marL="0" indent="0">
              <a:buNone/>
            </a:pPr>
            <a:r>
              <a:rPr lang="en-US" dirty="0" smtClean="0"/>
              <a:t>									Ira </a:t>
            </a:r>
            <a:r>
              <a:rPr lang="en-US" dirty="0" err="1" smtClean="0"/>
              <a:t>Shor</a:t>
            </a:r>
            <a:endParaRPr lang="en-US" dirty="0"/>
          </a:p>
        </p:txBody>
      </p:sp>
    </p:spTree>
    <p:extLst>
      <p:ext uri="{BB962C8B-B14F-4D97-AF65-F5344CB8AC3E}">
        <p14:creationId xmlns:p14="http://schemas.microsoft.com/office/powerpoint/2010/main" val="1634506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dirty="0" smtClean="0"/>
              <a:t>How many of your institutions have a course(s) that fits this description?</a:t>
            </a:r>
            <a:endParaRPr lang="en-US" sz="6000" dirty="0"/>
          </a:p>
        </p:txBody>
      </p:sp>
    </p:spTree>
    <p:extLst>
      <p:ext uri="{BB962C8B-B14F-4D97-AF65-F5344CB8AC3E}">
        <p14:creationId xmlns:p14="http://schemas.microsoft.com/office/powerpoint/2010/main" val="2028149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6500" dirty="0"/>
              <a:t>D</a:t>
            </a:r>
            <a:r>
              <a:rPr lang="en-US" sz="6500" dirty="0" smtClean="0"/>
              <a:t>oes it matter?</a:t>
            </a:r>
            <a:endParaRPr lang="en-US" sz="6500" dirty="0"/>
          </a:p>
        </p:txBody>
      </p:sp>
    </p:spTree>
    <p:extLst>
      <p:ext uri="{BB962C8B-B14F-4D97-AF65-F5344CB8AC3E}">
        <p14:creationId xmlns:p14="http://schemas.microsoft.com/office/powerpoint/2010/main" val="1278805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000" b="1" dirty="0" smtClean="0"/>
              <a:t>Our K-12 public school teacher force</a:t>
            </a:r>
            <a:endParaRPr lang="en-US" sz="5000" b="1" dirty="0"/>
          </a:p>
        </p:txBody>
      </p:sp>
      <p:sp>
        <p:nvSpPr>
          <p:cNvPr id="3" name="Content Placeholder 2"/>
          <p:cNvSpPr>
            <a:spLocks noGrp="1"/>
          </p:cNvSpPr>
          <p:nvPr>
            <p:ph idx="1"/>
          </p:nvPr>
        </p:nvSpPr>
        <p:spPr/>
        <p:txBody>
          <a:bodyPr>
            <a:noAutofit/>
          </a:bodyPr>
          <a:lstStyle/>
          <a:p>
            <a:r>
              <a:rPr lang="en-US" sz="5000" dirty="0"/>
              <a:t> </a:t>
            </a:r>
            <a:r>
              <a:rPr lang="en-US" sz="4600" dirty="0"/>
              <a:t>80% of U.S. teachers are W</a:t>
            </a:r>
            <a:r>
              <a:rPr lang="en-US" sz="4600" dirty="0" smtClean="0"/>
              <a:t>hite</a:t>
            </a:r>
          </a:p>
          <a:p>
            <a:r>
              <a:rPr lang="en-US" sz="4600" dirty="0" smtClean="0"/>
              <a:t> </a:t>
            </a:r>
            <a:r>
              <a:rPr lang="en-US" sz="4600" dirty="0"/>
              <a:t>9% are </a:t>
            </a:r>
            <a:r>
              <a:rPr lang="en-US" sz="4600" dirty="0" smtClean="0"/>
              <a:t>Hispanic </a:t>
            </a:r>
          </a:p>
          <a:p>
            <a:r>
              <a:rPr lang="en-US" sz="4600" dirty="0" smtClean="0"/>
              <a:t>7</a:t>
            </a:r>
            <a:r>
              <a:rPr lang="en-US" sz="4600" dirty="0"/>
              <a:t>% are </a:t>
            </a:r>
            <a:r>
              <a:rPr lang="en-US" sz="4600" dirty="0" smtClean="0"/>
              <a:t>Black</a:t>
            </a:r>
          </a:p>
          <a:p>
            <a:r>
              <a:rPr lang="en-US" sz="4600" dirty="0" smtClean="0"/>
              <a:t>2</a:t>
            </a:r>
            <a:r>
              <a:rPr lang="en-US" sz="4600" dirty="0"/>
              <a:t>% are </a:t>
            </a:r>
            <a:r>
              <a:rPr lang="en-US" sz="4600" dirty="0" smtClean="0"/>
              <a:t>Asian </a:t>
            </a:r>
            <a:endParaRPr lang="en-US" sz="4600" dirty="0"/>
          </a:p>
          <a:p>
            <a:r>
              <a:rPr lang="en-US" sz="4600" dirty="0" smtClean="0"/>
              <a:t>77% are women</a:t>
            </a:r>
            <a:endParaRPr lang="en-US" sz="4600" dirty="0"/>
          </a:p>
        </p:txBody>
      </p:sp>
    </p:spTree>
    <p:extLst>
      <p:ext uri="{BB962C8B-B14F-4D97-AF65-F5344CB8AC3E}">
        <p14:creationId xmlns:p14="http://schemas.microsoft.com/office/powerpoint/2010/main" val="918287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13678"/>
            <a:ext cx="10515600" cy="977010"/>
          </a:xfrm>
        </p:spPr>
        <p:txBody>
          <a:bodyPr>
            <a:normAutofit fontScale="90000"/>
          </a:bodyPr>
          <a:lstStyle/>
          <a:p>
            <a:r>
              <a:rPr lang="en-US" sz="4900" b="1" dirty="0" smtClean="0"/>
              <a:t/>
            </a:r>
            <a:br>
              <a:rPr lang="en-US" sz="4900" b="1" dirty="0" smtClean="0"/>
            </a:br>
            <a:r>
              <a:rPr lang="en-US" sz="4900" b="1" dirty="0" smtClean="0"/>
              <a:t>U.S</a:t>
            </a:r>
            <a:r>
              <a:rPr lang="en-US" sz="4900" b="1" dirty="0" smtClean="0"/>
              <a:t>. children ages </a:t>
            </a:r>
            <a:r>
              <a:rPr lang="en-US" sz="4900" b="1" dirty="0" smtClean="0"/>
              <a:t>5–17 from 2000 to 2016</a:t>
            </a:r>
            <a:r>
              <a:rPr lang="en-US" dirty="0" smtClean="0"/>
              <a:t/>
            </a:r>
            <a:br>
              <a:rPr lang="en-US" dirty="0" smtClean="0"/>
            </a:br>
            <a:endParaRPr lang="en-US" dirty="0"/>
          </a:p>
        </p:txBody>
      </p:sp>
      <p:sp>
        <p:nvSpPr>
          <p:cNvPr id="3" name="Content Placeholder 2"/>
          <p:cNvSpPr>
            <a:spLocks noGrp="1"/>
          </p:cNvSpPr>
          <p:nvPr>
            <p:ph idx="1"/>
          </p:nvPr>
        </p:nvSpPr>
        <p:spPr>
          <a:xfrm>
            <a:off x="1672682" y="2899316"/>
            <a:ext cx="8408019" cy="3479181"/>
          </a:xfrm>
        </p:spPr>
        <p:txBody>
          <a:bodyPr>
            <a:noAutofit/>
          </a:bodyPr>
          <a:lstStyle/>
          <a:p>
            <a:r>
              <a:rPr lang="en-US" sz="2800" dirty="0"/>
              <a:t>White enrollment decreased from 62% to 52</a:t>
            </a:r>
            <a:r>
              <a:rPr lang="en-US" sz="2800" dirty="0" smtClean="0"/>
              <a:t>%</a:t>
            </a:r>
            <a:endParaRPr lang="en-US" sz="2800" dirty="0" smtClean="0"/>
          </a:p>
          <a:p>
            <a:r>
              <a:rPr lang="en-US" sz="2800" dirty="0" smtClean="0"/>
              <a:t>Black </a:t>
            </a:r>
            <a:r>
              <a:rPr lang="en-US" sz="2800" dirty="0" smtClean="0"/>
              <a:t>enrollment decreased </a:t>
            </a:r>
            <a:r>
              <a:rPr lang="en-US" sz="2800" dirty="0"/>
              <a:t>from </a:t>
            </a:r>
            <a:r>
              <a:rPr lang="en-US" sz="2800" dirty="0" smtClean="0"/>
              <a:t>15% </a:t>
            </a:r>
            <a:r>
              <a:rPr lang="en-US" sz="2800" dirty="0"/>
              <a:t>to 14 %</a:t>
            </a:r>
            <a:endParaRPr lang="en-US" sz="2800" dirty="0" smtClean="0"/>
          </a:p>
          <a:p>
            <a:r>
              <a:rPr lang="en-US" sz="2800" dirty="0" err="1" smtClean="0"/>
              <a:t>Latinx</a:t>
            </a:r>
            <a:r>
              <a:rPr lang="en-US" sz="2800" dirty="0" smtClean="0"/>
              <a:t> </a:t>
            </a:r>
            <a:r>
              <a:rPr lang="en-US" sz="2800" dirty="0" smtClean="0"/>
              <a:t>enrollment </a:t>
            </a:r>
            <a:r>
              <a:rPr lang="en-US" sz="2800" dirty="0" smtClean="0"/>
              <a:t>increased </a:t>
            </a:r>
            <a:r>
              <a:rPr lang="en-US" sz="2800" dirty="0"/>
              <a:t>from </a:t>
            </a:r>
            <a:r>
              <a:rPr lang="en-US" sz="2800" dirty="0" smtClean="0"/>
              <a:t>16% </a:t>
            </a:r>
            <a:r>
              <a:rPr lang="en-US" sz="2800" dirty="0"/>
              <a:t>to 25 %</a:t>
            </a:r>
            <a:r>
              <a:rPr lang="en-US" sz="2800" dirty="0" smtClean="0"/>
              <a:t> </a:t>
            </a:r>
          </a:p>
          <a:p>
            <a:r>
              <a:rPr lang="en-US" sz="2800" dirty="0" smtClean="0"/>
              <a:t>Asian enrollment increased from 3% </a:t>
            </a:r>
            <a:r>
              <a:rPr lang="en-US" sz="2800" dirty="0"/>
              <a:t>to 5 %</a:t>
            </a:r>
            <a:endParaRPr lang="en-US" sz="2800" dirty="0" smtClean="0"/>
          </a:p>
          <a:p>
            <a:r>
              <a:rPr lang="en-US" sz="2800" dirty="0" smtClean="0"/>
              <a:t>Two </a:t>
            </a:r>
            <a:r>
              <a:rPr lang="en-US" sz="2800" dirty="0"/>
              <a:t>or more races, from </a:t>
            </a:r>
            <a:r>
              <a:rPr lang="en-US" sz="2800" dirty="0" smtClean="0"/>
              <a:t>2% </a:t>
            </a:r>
            <a:r>
              <a:rPr lang="en-US" sz="2800" dirty="0"/>
              <a:t>to 4 </a:t>
            </a:r>
            <a:r>
              <a:rPr lang="en-US" sz="2800" dirty="0" smtClean="0"/>
              <a:t>%</a:t>
            </a:r>
          </a:p>
        </p:txBody>
      </p:sp>
    </p:spTree>
    <p:extLst>
      <p:ext uri="{BB962C8B-B14F-4D97-AF65-F5344CB8AC3E}">
        <p14:creationId xmlns:p14="http://schemas.microsoft.com/office/powerpoint/2010/main" val="1743313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6000" dirty="0" smtClean="0"/>
              <a:t>“</a:t>
            </a:r>
            <a:r>
              <a:rPr lang="en-US" sz="6000" dirty="0" err="1" smtClean="0"/>
              <a:t>Dysconconsciousness</a:t>
            </a:r>
            <a:r>
              <a:rPr lang="en-US" sz="6000" dirty="0" smtClean="0"/>
              <a:t>” </a:t>
            </a:r>
            <a:r>
              <a:rPr lang="en-US" sz="6000" dirty="0"/>
              <a:t>-- a habit of mind that accepts the status quo as a given</a:t>
            </a:r>
            <a:r>
              <a:rPr lang="en-US" sz="6000" dirty="0" smtClean="0"/>
              <a:t>.</a:t>
            </a:r>
            <a:endParaRPr lang="en-US" sz="6000" dirty="0"/>
          </a:p>
          <a:p>
            <a:endParaRPr lang="en-US" dirty="0"/>
          </a:p>
        </p:txBody>
      </p:sp>
    </p:spTree>
    <p:extLst>
      <p:ext uri="{BB962C8B-B14F-4D97-AF65-F5344CB8AC3E}">
        <p14:creationId xmlns:p14="http://schemas.microsoft.com/office/powerpoint/2010/main" val="2037207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sz="3800" dirty="0"/>
              <a:t>“To put our beliefs on hold is to cease to exist as ourselves for a moment – and that is not easy. It is painful as well, because it means turning yourself inside out, giving up your own sense of who you are, and being willing to see yourself in the unflattering light of another’s angry gaze.” </a:t>
            </a:r>
            <a:endParaRPr lang="en-US" sz="3800" dirty="0" smtClean="0"/>
          </a:p>
          <a:p>
            <a:endParaRPr lang="en-US" dirty="0"/>
          </a:p>
          <a:p>
            <a:pPr marL="3657600" lvl="8" indent="0">
              <a:buNone/>
            </a:pPr>
            <a:r>
              <a:rPr lang="en-US" sz="2800" dirty="0" smtClean="0"/>
              <a:t>				Lisa </a:t>
            </a:r>
            <a:r>
              <a:rPr lang="en-US" sz="2800" dirty="0" err="1" smtClean="0"/>
              <a:t>Del</a:t>
            </a:r>
            <a:r>
              <a:rPr lang="en-US" sz="2800" dirty="0" err="1" smtClean="0"/>
              <a:t>pit</a:t>
            </a:r>
            <a:endParaRPr lang="en-US" sz="2800" dirty="0"/>
          </a:p>
          <a:p>
            <a:endParaRPr lang="en-US" dirty="0"/>
          </a:p>
        </p:txBody>
      </p:sp>
    </p:spTree>
    <p:extLst>
      <p:ext uri="{BB962C8B-B14F-4D97-AF65-F5344CB8AC3E}">
        <p14:creationId xmlns:p14="http://schemas.microsoft.com/office/powerpoint/2010/main" val="12933133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7804</TotalTime>
  <Words>502</Words>
  <Application>Microsoft Macintosh PowerPoint</Application>
  <PresentationFormat>Widescreen</PresentationFormat>
  <Paragraphs>41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Century Gothic</vt:lpstr>
      <vt:lpstr>Mangal</vt:lpstr>
      <vt:lpstr>Wingdings 3</vt:lpstr>
      <vt:lpstr>Arial</vt:lpstr>
      <vt:lpstr>Ion</vt:lpstr>
      <vt:lpstr>From the Margins to the Center</vt:lpstr>
      <vt:lpstr>PowerPoint Presentation</vt:lpstr>
      <vt:lpstr>A critical foundations approach to pedagogy entails…</vt:lpstr>
      <vt:lpstr>PowerPoint Presentation</vt:lpstr>
      <vt:lpstr>PowerPoint Presentation</vt:lpstr>
      <vt:lpstr>Our K-12 public school teacher force</vt:lpstr>
      <vt:lpstr> U.S. children ages 5–17 from 2000 to 2016 </vt:lpstr>
      <vt:lpstr>PowerPoint Presentation</vt:lpstr>
      <vt:lpstr>PowerPoint Presentation</vt:lpstr>
      <vt:lpstr>From our Mission statement: A commitment to social change</vt:lpstr>
      <vt:lpstr>PowerPoint Presentation</vt:lpstr>
      <vt:lpstr>Our Program</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Bloom, Elizabeth A.</dc:creator>
  <cp:lastModifiedBy>Bloom, Elizabeth A.</cp:lastModifiedBy>
  <cp:revision>22</cp:revision>
  <dcterms:created xsi:type="dcterms:W3CDTF">2018-10-06T17:25:21Z</dcterms:created>
  <dcterms:modified xsi:type="dcterms:W3CDTF">2018-10-12T13:13:20Z</dcterms:modified>
</cp:coreProperties>
</file>